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6" r:id="rId5"/>
    <p:sldId id="258" r:id="rId6"/>
    <p:sldId id="275" r:id="rId7"/>
    <p:sldId id="282" r:id="rId8"/>
    <p:sldId id="283" r:id="rId9"/>
    <p:sldId id="284" r:id="rId10"/>
    <p:sldId id="285" r:id="rId11"/>
    <p:sldId id="286" r:id="rId12"/>
    <p:sldId id="287" r:id="rId13"/>
    <p:sldId id="288" r:id="rId14"/>
    <p:sldId id="289" r:id="rId15"/>
    <p:sldId id="276" r:id="rId16"/>
    <p:sldId id="277" r:id="rId17"/>
    <p:sldId id="278" r:id="rId18"/>
    <p:sldId id="279" r:id="rId19"/>
    <p:sldId id="280" r:id="rId20"/>
    <p:sldId id="281" r:id="rId21"/>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80657" autoAdjust="0"/>
  </p:normalViewPr>
  <p:slideViewPr>
    <p:cSldViewPr>
      <p:cViewPr varScale="1">
        <p:scale>
          <a:sx n="59" d="100"/>
          <a:sy n="59" d="100"/>
        </p:scale>
        <p:origin x="1182" y="7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05E03B7-B591-4A2A-B695-014C5A39F13E}" type="datetimeFigureOut">
              <a:rPr lang="en-US"/>
              <a:t>4/10/2019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E322BB-75AD-4A1E-9661-2724167329F0}" type="slidenum">
              <a:rPr/>
              <a:t>‹#›</a:t>
            </a:fld>
            <a:endParaRPr/>
          </a:p>
        </p:txBody>
      </p:sp>
    </p:spTree>
    <p:extLst>
      <p:ext uri="{BB962C8B-B14F-4D97-AF65-F5344CB8AC3E}">
        <p14:creationId xmlns:p14="http://schemas.microsoft.com/office/powerpoint/2010/main" val="2512705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FBD7B-E4FB-4AA8-9540-FD148073ACB3}" type="datetimeFigureOut">
              <a:rPr lang="en-US"/>
              <a:t>4/10/2019</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45B7DE-1198-4F2F-B574-CA8CAE341642}" type="slidenum">
              <a:rPr/>
              <a:t>‹#›</a:t>
            </a:fld>
            <a:endParaRPr/>
          </a:p>
        </p:txBody>
      </p:sp>
    </p:spTree>
    <p:extLst>
      <p:ext uri="{BB962C8B-B14F-4D97-AF65-F5344CB8AC3E}">
        <p14:creationId xmlns:p14="http://schemas.microsoft.com/office/powerpoint/2010/main" val="188231245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everyone, we are group 4, and Our project idea was to make</a:t>
            </a:r>
            <a:r>
              <a:rPr lang="en-US" baseline="0" dirty="0" smtClean="0"/>
              <a:t> a restaurant ordering system.  Now, an ordering system is the process of the restaurant making an order to a supplier, who then delivers the order to the restaurant after some amount of time.  The exacts of this operation can vary, but generally it follows that rule.  So we have decided to make a system to assist and streamline this procedure.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a:t>
            </a:fld>
            <a:endParaRPr lang="en-US"/>
          </a:p>
        </p:txBody>
      </p:sp>
    </p:spTree>
    <p:extLst>
      <p:ext uri="{BB962C8B-B14F-4D97-AF65-F5344CB8AC3E}">
        <p14:creationId xmlns:p14="http://schemas.microsoft.com/office/powerpoint/2010/main" val="2750943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old home page had a giant image on the middle of the page which made it so that the login fields were at the bottom of the page. Also, the password field in the login wasn’t hiding the input text which was a security flaw, and the “Start New Order” button appeared BEFORE the user was logged in.</a:t>
            </a:r>
          </a:p>
          <a:p>
            <a:endParaRPr lang="en-US" baseline="0" dirty="0"/>
          </a:p>
          <a:p>
            <a:r>
              <a:rPr lang="en-US" baseline="0" dirty="0"/>
              <a:t>In the new version of the page, the giant image was removed, which brought the login fields up to the top of the page. The password field is hidden, and the “Start New Order” button only appears once the user logs in. </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12</a:t>
            </a:fld>
            <a:endParaRPr lang="en-US"/>
          </a:p>
        </p:txBody>
      </p:sp>
    </p:spTree>
    <p:extLst>
      <p:ext uri="{BB962C8B-B14F-4D97-AF65-F5344CB8AC3E}">
        <p14:creationId xmlns:p14="http://schemas.microsoft.com/office/powerpoint/2010/main" val="22736613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old Order Options page, the user was required to enter in the exact item # of a product in order to add it the order list.</a:t>
            </a:r>
          </a:p>
          <a:p>
            <a:r>
              <a:rPr lang="en-US" dirty="0"/>
              <a:t>We found that this was relying too much on user’s memory. In the new version, the user can type in the product ID, product name, or description, and search results will appear even for partial matches of the name.</a:t>
            </a:r>
          </a:p>
          <a:p>
            <a:r>
              <a:rPr lang="en-US" dirty="0"/>
              <a:t>Additionally, in the new version there is now a list on the side of the screen that shows a complete list of which products will be added automatically to every created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13</a:t>
            </a:fld>
            <a:endParaRPr lang="en-US"/>
          </a:p>
        </p:txBody>
      </p:sp>
    </p:spTree>
    <p:extLst>
      <p:ext uri="{BB962C8B-B14F-4D97-AF65-F5344CB8AC3E}">
        <p14:creationId xmlns:p14="http://schemas.microsoft.com/office/powerpoint/2010/main" val="36943784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prototype, the ordering process was split into two pages: Regular and Special. The Regular order page was designed for making a product order that would be ordered regularly by a business.</a:t>
            </a:r>
          </a:p>
          <a:p>
            <a:endParaRPr lang="en-US" dirty="0"/>
          </a:p>
          <a:p>
            <a:r>
              <a:rPr lang="en-US" dirty="0"/>
              <a:t>The Special Order page was made to search for an item that wasn’t in the regular product list and would have to be brought in with a custom order.</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14</a:t>
            </a:fld>
            <a:endParaRPr lang="en-US"/>
          </a:p>
        </p:txBody>
      </p:sp>
    </p:spTree>
    <p:extLst>
      <p:ext uri="{BB962C8B-B14F-4D97-AF65-F5344CB8AC3E}">
        <p14:creationId xmlns:p14="http://schemas.microsoft.com/office/powerpoint/2010/main" val="3530849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In the new version of the system, the “Regular” and “Special” order pages are combined into one “Create Order” page, so that the user doesn’t have to switch back and forth between pages.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pricing information is displayed for each product in the list view and also in the search box, and products are ordered by product ID in the List View.</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new version also has searching by keyword, which means that you don’t have to specifically choose which criteria to search to by. There is also a confirmation before the order is sent, so it’s not sent accidentally. </a:t>
            </a:r>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15</a:t>
            </a:fld>
            <a:endParaRPr lang="en-CA"/>
          </a:p>
        </p:txBody>
      </p:sp>
    </p:spTree>
    <p:extLst>
      <p:ext uri="{BB962C8B-B14F-4D97-AF65-F5344CB8AC3E}">
        <p14:creationId xmlns:p14="http://schemas.microsoft.com/office/powerpoint/2010/main" val="3930576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“Order History” page, the current status of a single order in the list was updated from the previous version to show “Pending” instead of “Shipping” to more accurately reflect the state of the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16</a:t>
            </a:fld>
            <a:endParaRPr lang="en-US"/>
          </a:p>
        </p:txBody>
      </p:sp>
    </p:spTree>
    <p:extLst>
      <p:ext uri="{BB962C8B-B14F-4D97-AF65-F5344CB8AC3E}">
        <p14:creationId xmlns:p14="http://schemas.microsoft.com/office/powerpoint/2010/main" val="587402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objective of the system.  Simply put, it’s to let people order inventory items through the use of a computer with an online connection.</a:t>
            </a:r>
          </a:p>
          <a:p>
            <a:r>
              <a:rPr lang="en-US" dirty="0" smtClean="0"/>
              <a:t>And with this objective, we now have to ask ourselves “how do we complete our objective?”(show second point). </a:t>
            </a:r>
          </a:p>
        </p:txBody>
      </p:sp>
      <p:sp>
        <p:nvSpPr>
          <p:cNvPr id="4" name="Slide Number Placeholder 3"/>
          <p:cNvSpPr>
            <a:spLocks noGrp="1"/>
          </p:cNvSpPr>
          <p:nvPr>
            <p:ph type="sldNum" sz="quarter" idx="10"/>
          </p:nvPr>
        </p:nvSpPr>
        <p:spPr/>
        <p:txBody>
          <a:bodyPr/>
          <a:lstStyle/>
          <a:p>
            <a:fld id="{B045B7DE-1198-4F2F-B574-CA8CAE341642}" type="slidenum">
              <a:rPr lang="en-US" smtClean="0"/>
              <a:t>2</a:t>
            </a:fld>
            <a:endParaRPr lang="en-US"/>
          </a:p>
        </p:txBody>
      </p:sp>
    </p:spTree>
    <p:extLst>
      <p:ext uri="{BB962C8B-B14F-4D97-AF65-F5344CB8AC3E}">
        <p14:creationId xmlns:p14="http://schemas.microsoft.com/office/powerpoint/2010/main" val="2646974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accomplished by the use of a website that is connected to the supplier.  The user can use various forms on this website to add and remove items in an order and have that order be automatically sent to the supplier.  The website is also capable of assisting the user to complete this objective in other ways, and now to talk about the</a:t>
            </a:r>
            <a:r>
              <a:rPr lang="en-US" baseline="0" dirty="0" smtClean="0"/>
              <a:t> problems and primary tasks of the system:</a:t>
            </a:r>
            <a:r>
              <a:rPr lang="en-US" dirty="0" smtClean="0"/>
              <a:t> Nguyen.</a:t>
            </a:r>
          </a:p>
          <a:p>
            <a:endParaRPr lang="en-US" dirty="0" smtClean="0"/>
          </a:p>
        </p:txBody>
      </p:sp>
      <p:sp>
        <p:nvSpPr>
          <p:cNvPr id="4" name="Slide Number Placeholder 3"/>
          <p:cNvSpPr>
            <a:spLocks noGrp="1"/>
          </p:cNvSpPr>
          <p:nvPr>
            <p:ph type="sldNum" sz="quarter" idx="10"/>
          </p:nvPr>
        </p:nvSpPr>
        <p:spPr/>
        <p:txBody>
          <a:bodyPr/>
          <a:lstStyle/>
          <a:p>
            <a:fld id="{B045B7DE-1198-4F2F-B574-CA8CAE341642}" type="slidenum">
              <a:rPr lang="en-US" smtClean="0"/>
              <a:t>3</a:t>
            </a:fld>
            <a:endParaRPr lang="en-US"/>
          </a:p>
        </p:txBody>
      </p:sp>
    </p:spTree>
    <p:extLst>
      <p:ext uri="{BB962C8B-B14F-4D97-AF65-F5344CB8AC3E}">
        <p14:creationId xmlns:p14="http://schemas.microsoft.com/office/powerpoint/2010/main" val="105145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 Introduce</a:t>
            </a:r>
            <a:r>
              <a:rPr lang="en-US" baseline="0" dirty="0" smtClean="0"/>
              <a:t> the major problem and identify the primary tasks for this problem.</a:t>
            </a:r>
          </a:p>
          <a:p>
            <a:r>
              <a:rPr lang="en-US" baseline="0" dirty="0" smtClean="0"/>
              <a:t>Primary Tasks include regular, special supplies, current order, history, options and login page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4</a:t>
            </a:fld>
            <a:endParaRPr lang="en-US"/>
          </a:p>
        </p:txBody>
      </p:sp>
    </p:spTree>
    <p:extLst>
      <p:ext uri="{BB962C8B-B14F-4D97-AF65-F5344CB8AC3E}">
        <p14:creationId xmlns:p14="http://schemas.microsoft.com/office/powerpoint/2010/main" val="1744709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r>
              <a:rPr lang="en-US" baseline="0" dirty="0" smtClean="0"/>
              <a:t> Expressing the issues that group had during the prototype. Giving solutions after developing the prototype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5</a:t>
            </a:fld>
            <a:endParaRPr lang="en-US"/>
          </a:p>
        </p:txBody>
      </p:sp>
    </p:spTree>
    <p:extLst>
      <p:ext uri="{BB962C8B-B14F-4D97-AF65-F5344CB8AC3E}">
        <p14:creationId xmlns:p14="http://schemas.microsoft.com/office/powerpoint/2010/main" val="364267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6</a:t>
            </a:fld>
            <a:endParaRPr lang="en-US"/>
          </a:p>
        </p:txBody>
      </p:sp>
    </p:spTree>
    <p:extLst>
      <p:ext uri="{BB962C8B-B14F-4D97-AF65-F5344CB8AC3E}">
        <p14:creationId xmlns:p14="http://schemas.microsoft.com/office/powerpoint/2010/main" val="1891677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7</a:t>
            </a:fld>
            <a:endParaRPr lang="en-US"/>
          </a:p>
        </p:txBody>
      </p:sp>
    </p:spTree>
    <p:extLst>
      <p:ext uri="{BB962C8B-B14F-4D97-AF65-F5344CB8AC3E}">
        <p14:creationId xmlns:p14="http://schemas.microsoft.com/office/powerpoint/2010/main" val="311100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8</a:t>
            </a:fld>
            <a:endParaRPr lang="en-US"/>
          </a:p>
        </p:txBody>
      </p:sp>
    </p:spTree>
    <p:extLst>
      <p:ext uri="{BB962C8B-B14F-4D97-AF65-F5344CB8AC3E}">
        <p14:creationId xmlns:p14="http://schemas.microsoft.com/office/powerpoint/2010/main" val="2392780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Nguyen</a:t>
            </a:r>
          </a:p>
          <a:p>
            <a:r>
              <a:rPr lang="en-US" dirty="0" smtClean="0"/>
              <a:t>Note:</a:t>
            </a:r>
          </a:p>
          <a:p>
            <a:r>
              <a:rPr lang="en-US" dirty="0" smtClean="0"/>
              <a:t>Prototype</a:t>
            </a:r>
            <a:r>
              <a:rPr lang="en-US" baseline="0" dirty="0" smtClean="0"/>
              <a:t> pictures/sketches to show the issue</a:t>
            </a:r>
            <a:endParaRPr lang="en-US" dirty="0" smtClean="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9</a:t>
            </a:fld>
            <a:endParaRPr lang="en-US"/>
          </a:p>
        </p:txBody>
      </p:sp>
    </p:spTree>
    <p:extLst>
      <p:ext uri="{BB962C8B-B14F-4D97-AF65-F5344CB8AC3E}">
        <p14:creationId xmlns:p14="http://schemas.microsoft.com/office/powerpoint/2010/main" val="3758206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squares"/>
          <p:cNvGrpSpPr/>
          <p:nvPr/>
        </p:nvGrpSpPr>
        <p:grpSpPr>
          <a:xfrm>
            <a:off x="0" y="1135743"/>
            <a:ext cx="1622332" cy="799981"/>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1828324" y="362396"/>
            <a:ext cx="9141619" cy="1676400"/>
          </a:xfrm>
        </p:spPr>
        <p:txBody>
          <a:bodyPr>
            <a:noAutofit/>
          </a:bodyPr>
          <a:lstStyle>
            <a:lvl1pPr>
              <a:lnSpc>
                <a:spcPct val="80000"/>
              </a:lnSpc>
              <a:defRPr sz="6000"/>
            </a:lvl1pPr>
          </a:lstStyle>
          <a:p>
            <a:r>
              <a:rPr lang="en-US" smtClean="0"/>
              <a:t>Click to edit Master title style</a:t>
            </a:r>
            <a:endParaRPr/>
          </a:p>
        </p:txBody>
      </p:sp>
      <p:sp>
        <p:nvSpPr>
          <p:cNvPr id="3" name="Subtitle 2"/>
          <p:cNvSpPr>
            <a:spLocks noGrp="1"/>
          </p:cNvSpPr>
          <p:nvPr>
            <p:ph type="subTitle" idx="1"/>
          </p:nvPr>
        </p:nvSpPr>
        <p:spPr>
          <a:xfrm>
            <a:off x="1828324" y="2089595"/>
            <a:ext cx="9141619"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209051-6E81-43E8-9099-FF6A0C3DCFE8}"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88751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CEAB04-7709-4C1E-A61A-74684A0170FC}"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64082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3007" y="233864"/>
            <a:ext cx="1063300" cy="524046"/>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5" name="bottom graphic"/>
          <p:cNvGrpSpPr/>
          <p:nvPr/>
        </p:nvGrpSpPr>
        <p:grpSpPr>
          <a:xfrm>
            <a:off x="0" y="5395517"/>
            <a:ext cx="12188825"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Vertical Title 1"/>
          <p:cNvSpPr>
            <a:spLocks noGrp="1"/>
          </p:cNvSpPr>
          <p:nvPr>
            <p:ph type="title" orient="vert"/>
          </p:nvPr>
        </p:nvSpPr>
        <p:spPr>
          <a:xfrm>
            <a:off x="9751060" y="1150514"/>
            <a:ext cx="1828324" cy="5021685"/>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218882" y="1150514"/>
            <a:ext cx="8227457" cy="5021685"/>
          </a:xfrm>
        </p:spPr>
        <p:txBody>
          <a:bodyPr vert="eaVert"/>
          <a:lstStyle>
            <a:lvl5pPr>
              <a:defRPr/>
            </a:lvl5pPr>
            <a:lvl6pPr>
              <a:defRPr/>
            </a:lvl6pPr>
            <a:lvl7pPr>
              <a:defRPr/>
            </a:lvl7pPr>
            <a:lvl8pPr>
              <a:defRPr baseline="0"/>
            </a:lvl8pPr>
            <a:lvl9pPr>
              <a:defRPr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79BD0D-E0B1-4CED-AC65-708AC79EB9CD}"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81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C3EA6D-DF0B-4D4B-B359-5F1D1D0E30A4}"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3515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squares"/>
          <p:cNvGrpSpPr/>
          <p:nvPr/>
        </p:nvGrpSpPr>
        <p:grpSpPr>
          <a:xfrm>
            <a:off x="0" y="3124415"/>
            <a:ext cx="1622332" cy="805061"/>
            <a:chOff x="0" y="2343311"/>
            <a:chExt cx="1217066" cy="603796"/>
          </a:xfrm>
        </p:grpSpPr>
        <p:sp>
          <p:nvSpPr>
            <p:cNvPr id="8" name="Rounded Rectangle 7"/>
            <p:cNvSpPr/>
            <p:nvPr/>
          </p:nvSpPr>
          <p:spPr>
            <a:xfrm>
              <a:off x="787514" y="2347123"/>
              <a:ext cx="429552" cy="59998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86370" y="2347123"/>
              <a:ext cx="429552" cy="5999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92604" y="2535915"/>
              <a:ext cx="599986" cy="214778"/>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9" name="bottom graphic"/>
          <p:cNvGrpSpPr/>
          <p:nvPr/>
        </p:nvGrpSpPr>
        <p:grpSpPr>
          <a:xfrm>
            <a:off x="0" y="5409216"/>
            <a:ext cx="12188825" cy="1462483"/>
            <a:chOff x="0" y="4056912"/>
            <a:chExt cx="9144000" cy="1096862"/>
          </a:xfrm>
        </p:grpSpPr>
        <p:sp>
          <p:nvSpPr>
            <p:cNvPr id="20" name="Freeform 19"/>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title"/>
          </p:nvPr>
        </p:nvSpPr>
        <p:spPr>
          <a:xfrm>
            <a:off x="1828324" y="1932518"/>
            <a:ext cx="9141619" cy="2105367"/>
          </a:xfrm>
        </p:spPr>
        <p:txBody>
          <a:bodyPr anchor="b">
            <a:normAutofit/>
          </a:bodyPr>
          <a:lstStyle>
            <a:lvl1pPr algn="l">
              <a:defRPr sz="6000" b="0" cap="none" baseline="0"/>
            </a:lvl1pPr>
          </a:lstStyle>
          <a:p>
            <a:r>
              <a:rPr lang="en-US" smtClean="0"/>
              <a:t>Click to edit Master title style</a:t>
            </a:r>
            <a:endParaRPr/>
          </a:p>
        </p:txBody>
      </p:sp>
      <p:sp>
        <p:nvSpPr>
          <p:cNvPr id="3" name="Text Placeholder 2"/>
          <p:cNvSpPr>
            <a:spLocks noGrp="1"/>
          </p:cNvSpPr>
          <p:nvPr>
            <p:ph type="body" idx="1"/>
          </p:nvPr>
        </p:nvSpPr>
        <p:spPr>
          <a:xfrm>
            <a:off x="1828324" y="4084264"/>
            <a:ext cx="9141619" cy="933297"/>
          </a:xfrm>
        </p:spPr>
        <p:txBody>
          <a:bodyPr anchor="t">
            <a:normAutofit/>
          </a:bodyPr>
          <a:lstStyle>
            <a:lvl1pPr marL="0" indent="0">
              <a:buNone/>
              <a:defRPr sz="2800">
                <a:solidFill>
                  <a:schemeClr val="accent1">
                    <a:lumMod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77EDB99-15BC-4479-BAC5-1E502E66917A}"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3569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p>
            <a:r>
              <a:rPr lang="en-US" smtClean="0"/>
              <a:t>Click to edit Master title style</a:t>
            </a:r>
            <a:endParaRPr/>
          </a:p>
        </p:txBody>
      </p:sp>
      <p:sp>
        <p:nvSpPr>
          <p:cNvPr id="3" name="Content Placeholder 2"/>
          <p:cNvSpPr>
            <a:spLocks noGrp="1"/>
          </p:cNvSpPr>
          <p:nvPr>
            <p:ph sz="half" idx="1"/>
          </p:nvPr>
        </p:nvSpPr>
        <p:spPr>
          <a:xfrm>
            <a:off x="1141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094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067C2A3-CD19-48AB-9F64-ECCF75182EDD}"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2977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141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4" name="Content Placeholder 3"/>
          <p:cNvSpPr>
            <a:spLocks noGrp="1"/>
          </p:cNvSpPr>
          <p:nvPr>
            <p:ph sz="half" idx="2"/>
          </p:nvPr>
        </p:nvSpPr>
        <p:spPr>
          <a:xfrm>
            <a:off x="1141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094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6" name="Content Placeholder 5"/>
          <p:cNvSpPr>
            <a:spLocks noGrp="1"/>
          </p:cNvSpPr>
          <p:nvPr>
            <p:ph sz="quarter" idx="4"/>
          </p:nvPr>
        </p:nvSpPr>
        <p:spPr>
          <a:xfrm>
            <a:off x="6094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63E8C1-7C87-4705-AB97-8CD17D208E3F}" type="datetime1">
              <a:rPr lang="en-US"/>
              <a:t>4/10/2019</a:t>
            </a:fld>
            <a:endParaRPr/>
          </a:p>
        </p:txBody>
      </p:sp>
      <p:sp>
        <p:nvSpPr>
          <p:cNvPr id="9" name="Slide Number Placeholder 8"/>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48703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20C624E-DF92-4841-B9B9-DD11AA239B85}" type="datetime1">
              <a:rPr lang="en-US"/>
              <a:t>4/10/2019</a:t>
            </a:fld>
            <a:endParaRPr/>
          </a:p>
        </p:txBody>
      </p:sp>
      <p:sp>
        <p:nvSpPr>
          <p:cNvPr id="5" name="Slide Number Placeholder 4"/>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969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8" name="bottom graphic"/>
          <p:cNvGrpSpPr/>
          <p:nvPr/>
        </p:nvGrpSpPr>
        <p:grpSpPr>
          <a:xfrm>
            <a:off x="0" y="5409216"/>
            <a:ext cx="12188825" cy="1462483"/>
            <a:chOff x="0" y="4056912"/>
            <a:chExt cx="9144000" cy="1096862"/>
          </a:xfrm>
        </p:grpSpPr>
        <p:sp>
          <p:nvSpPr>
            <p:cNvPr id="9" name="Freeform 8"/>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FBDA3AE1-4360-4D5B-BDBC-656B872DD533}" type="datetime1">
              <a:rPr lang="en-US"/>
              <a:t>4/10/2019</a:t>
            </a:fld>
            <a:endParaRPr/>
          </a:p>
        </p:txBody>
      </p:sp>
      <p:sp>
        <p:nvSpPr>
          <p:cNvPr id="4" name="Slide Number Placeholder 3"/>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22539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75530" y="1600200"/>
            <a:ext cx="6094413"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1218883" y="1600202"/>
            <a:ext cx="34535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0990708-46A4-4851-883E-8DFB8939107E}"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8396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smtClean="0"/>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8887" y="1600200"/>
            <a:ext cx="6703850"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a:p>
        </p:txBody>
      </p:sp>
      <p:sp>
        <p:nvSpPr>
          <p:cNvPr id="4" name="Text Placeholder 3"/>
          <p:cNvSpPr>
            <a:spLocks noGrp="1"/>
          </p:cNvSpPr>
          <p:nvPr>
            <p:ph type="body" sz="half" idx="2"/>
          </p:nvPr>
        </p:nvSpPr>
        <p:spPr>
          <a:xfrm>
            <a:off x="8125883" y="1600200"/>
            <a:ext cx="2844059"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E88EFFC-86AE-4294-A319-CAFC2651994B}"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4298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bottom graphic"/>
          <p:cNvGrpSpPr/>
          <p:nvPr/>
        </p:nvGrpSpPr>
        <p:grpSpPr>
          <a:xfrm>
            <a:off x="0" y="5409216"/>
            <a:ext cx="12188825" cy="1462483"/>
            <a:chOff x="0" y="4056912"/>
            <a:chExt cx="9144000" cy="1096862"/>
          </a:xfrm>
        </p:grpSpPr>
        <p:sp>
          <p:nvSpPr>
            <p:cNvPr id="21" name="Freeform 20"/>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grpSp>
        <p:nvGrpSpPr>
          <p:cNvPr id="7" name="squares"/>
          <p:cNvGrpSpPr/>
          <p:nvPr/>
        </p:nvGrpSpPr>
        <p:grpSpPr>
          <a:xfrm>
            <a:off x="1" y="800551"/>
            <a:ext cx="1063023"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152400"/>
            <a:ext cx="9751060" cy="1295400"/>
          </a:xfrm>
          <a:prstGeom prst="rect">
            <a:avLst/>
          </a:prstGeom>
        </p:spPr>
        <p:txBody>
          <a:bodyPr vert="horz" lIns="121899" tIns="60949" rIns="121899" bIns="60949"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218883" y="1600200"/>
            <a:ext cx="9751060" cy="4572000"/>
          </a:xfrm>
          <a:prstGeom prst="rect">
            <a:avLst/>
          </a:prstGeom>
        </p:spPr>
        <p:txBody>
          <a:bodyPr vert="horz" lIns="121899" tIns="60949" rIns="121899" bIns="60949"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1218883" y="6448425"/>
            <a:ext cx="8288401" cy="180976"/>
          </a:xfrm>
          <a:prstGeom prst="rect">
            <a:avLst/>
          </a:prstGeom>
        </p:spPr>
        <p:txBody>
          <a:bodyPr vert="horz" lIns="121899" tIns="60949" rIns="121899" bIns="60949" rtlCol="0" anchor="ctr"/>
          <a:lstStyle>
            <a:lvl1pPr algn="l">
              <a:defRPr sz="1200">
                <a:solidFill>
                  <a:schemeClr val="tx1"/>
                </a:solidFill>
              </a:defRPr>
            </a:lvl1pPr>
          </a:lstStyle>
          <a:p>
            <a:r>
              <a:rPr lang="en-US" dirty="0"/>
              <a:t>Add a footer</a:t>
            </a:r>
          </a:p>
        </p:txBody>
      </p:sp>
      <p:sp>
        <p:nvSpPr>
          <p:cNvPr id="4" name="Date Placeholder 3"/>
          <p:cNvSpPr>
            <a:spLocks noGrp="1"/>
          </p:cNvSpPr>
          <p:nvPr>
            <p:ph type="dt" sz="half" idx="2"/>
          </p:nvPr>
        </p:nvSpPr>
        <p:spPr>
          <a:xfrm>
            <a:off x="9547913" y="6448425"/>
            <a:ext cx="1422030" cy="180976"/>
          </a:xfrm>
          <a:prstGeom prst="rect">
            <a:avLst/>
          </a:prstGeom>
        </p:spPr>
        <p:txBody>
          <a:bodyPr vert="horz" lIns="121899" tIns="60949" rIns="121899" bIns="60949" rtlCol="0" anchor="ctr"/>
          <a:lstStyle>
            <a:lvl1pPr algn="r">
              <a:defRPr sz="1200">
                <a:solidFill>
                  <a:schemeClr val="tx1"/>
                </a:solidFill>
              </a:defRPr>
            </a:lvl1pPr>
          </a:lstStyle>
          <a:p>
            <a:fld id="{D29E8617-6EA8-4B97-A5E8-E18E98765EE2}" type="datetime1">
              <a:rPr lang="en-US"/>
              <a:pPr/>
              <a:t>4/10/2019</a:t>
            </a:fld>
            <a:endParaRPr dirty="0"/>
          </a:p>
        </p:txBody>
      </p:sp>
      <p:sp>
        <p:nvSpPr>
          <p:cNvPr id="6" name="Slide Number Placeholder 5"/>
          <p:cNvSpPr>
            <a:spLocks noGrp="1"/>
          </p:cNvSpPr>
          <p:nvPr>
            <p:ph type="sldNum" sz="quarter" idx="4"/>
          </p:nvPr>
        </p:nvSpPr>
        <p:spPr>
          <a:xfrm>
            <a:off x="11071516" y="6448425"/>
            <a:ext cx="812588" cy="180976"/>
          </a:xfrm>
          <a:prstGeom prst="rect">
            <a:avLst/>
          </a:prstGeom>
        </p:spPr>
        <p:txBody>
          <a:bodyPr vert="horz" lIns="121899" tIns="60949" rIns="121899" bIns="60949" rtlCol="0" anchor="ctr"/>
          <a:lstStyle>
            <a:lvl1pPr algn="r">
              <a:defRPr sz="1200">
                <a:solidFill>
                  <a:schemeClr val="tx1"/>
                </a:solidFill>
              </a:defRPr>
            </a:lvl1pPr>
          </a:lstStyle>
          <a:p>
            <a:fld id="{34C99D79-8A4B-4031-B1E0-AF26F8EDF2BC}" type="slidenum">
              <a:rPr/>
              <a:pPr/>
              <a:t>‹#›</a:t>
            </a:fld>
            <a:endParaRPr/>
          </a:p>
        </p:txBody>
      </p:sp>
    </p:spTree>
    <p:extLst>
      <p:ext uri="{BB962C8B-B14F-4D97-AF65-F5344CB8AC3E}">
        <p14:creationId xmlns:p14="http://schemas.microsoft.com/office/powerpoint/2010/main" val="1782682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Restaurant Ordering System</a:t>
            </a:r>
            <a:endParaRPr lang="en-US" dirty="0"/>
          </a:p>
        </p:txBody>
      </p:sp>
      <p:sp>
        <p:nvSpPr>
          <p:cNvPr id="3" name="Subtitle 2"/>
          <p:cNvSpPr>
            <a:spLocks noGrp="1"/>
          </p:cNvSpPr>
          <p:nvPr>
            <p:ph type="subTitle" idx="1"/>
          </p:nvPr>
        </p:nvSpPr>
        <p:spPr/>
        <p:txBody>
          <a:bodyPr/>
          <a:lstStyle/>
          <a:p>
            <a:r>
              <a:rPr lang="en-US" dirty="0" smtClean="0"/>
              <a:t>A simple solution to common problems</a:t>
            </a:r>
            <a:endParaRPr lang="en-US" dirty="0"/>
          </a:p>
        </p:txBody>
      </p:sp>
      <p:sp>
        <p:nvSpPr>
          <p:cNvPr id="4" name="Subtitle 2"/>
          <p:cNvSpPr txBox="1">
            <a:spLocks/>
          </p:cNvSpPr>
          <p:nvPr/>
        </p:nvSpPr>
        <p:spPr>
          <a:xfrm>
            <a:off x="-29891" y="6553200"/>
            <a:ext cx="9141619" cy="747972"/>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1800"/>
              </a:spcBef>
              <a:buClr>
                <a:schemeClr val="accent1">
                  <a:lumMod val="75000"/>
                </a:schemeClr>
              </a:buClr>
              <a:buFont typeface="Arial" pitchFamily="34" charset="0"/>
              <a:buNone/>
              <a:defRPr sz="2800" kern="1200">
                <a:solidFill>
                  <a:schemeClr val="accent1">
                    <a:lumMod val="75000"/>
                  </a:schemeClr>
                </a:solidFill>
                <a:latin typeface="+mn-lt"/>
                <a:ea typeface="+mn-ea"/>
                <a:cs typeface="+mn-cs"/>
              </a:defRPr>
            </a:lvl1pPr>
            <a:lvl2pPr marL="609493" indent="0" algn="ctr" defTabSz="1218987" rtl="0" eaLnBrk="1" latinLnBrk="0" hangingPunct="1">
              <a:lnSpc>
                <a:spcPct val="90000"/>
              </a:lnSpc>
              <a:spcBef>
                <a:spcPts val="1200"/>
              </a:spcBef>
              <a:buClr>
                <a:schemeClr val="accent1">
                  <a:lumMod val="75000"/>
                </a:schemeClr>
              </a:buClr>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9pPr>
          </a:lstStyle>
          <a:p>
            <a:r>
              <a:rPr lang="en-US" sz="1600" dirty="0" smtClean="0"/>
              <a:t>Presented by Calder, Xenon, Nguyen, Shawn</a:t>
            </a:r>
            <a:endParaRPr lang="en-US" sz="1600" dirty="0"/>
          </a:p>
        </p:txBody>
      </p:sp>
    </p:spTree>
    <p:extLst>
      <p:ext uri="{BB962C8B-B14F-4D97-AF65-F5344CB8AC3E}">
        <p14:creationId xmlns:p14="http://schemas.microsoft.com/office/powerpoint/2010/main" val="2801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smtClean="0"/>
              <a:t>Key Interview Points</a:t>
            </a:r>
            <a:endParaRPr lang="en-US" sz="7200" dirty="0"/>
          </a:p>
        </p:txBody>
      </p:sp>
      <p:sp>
        <p:nvSpPr>
          <p:cNvPr id="6" name="Content Placeholder 5"/>
          <p:cNvSpPr>
            <a:spLocks noGrp="1"/>
          </p:cNvSpPr>
          <p:nvPr>
            <p:ph sz="half" idx="1"/>
          </p:nvPr>
        </p:nvSpPr>
        <p:spPr>
          <a:xfrm>
            <a:off x="1141412" y="1600200"/>
            <a:ext cx="4875530" cy="1600200"/>
          </a:xfrm>
        </p:spPr>
        <p:txBody>
          <a:bodyPr>
            <a:normAutofit lnSpcReduction="10000"/>
          </a:bodyPr>
          <a:lstStyle/>
          <a:p>
            <a:r>
              <a:rPr lang="en-US" dirty="0" smtClean="0"/>
              <a:t>“…</a:t>
            </a:r>
            <a:r>
              <a:rPr lang="en-US" dirty="0"/>
              <a:t>I wish some things were automatic. The computer system is super old and annoying to work with.</a:t>
            </a:r>
            <a:r>
              <a:rPr lang="en-US" dirty="0" smtClean="0"/>
              <a:t>”</a:t>
            </a:r>
            <a:endParaRPr lang="en-US" dirty="0"/>
          </a:p>
        </p:txBody>
      </p:sp>
      <p:sp>
        <p:nvSpPr>
          <p:cNvPr id="3" name="Content Placeholder 2"/>
          <p:cNvSpPr>
            <a:spLocks noGrp="1"/>
          </p:cNvSpPr>
          <p:nvPr>
            <p:ph sz="half" idx="2"/>
          </p:nvPr>
        </p:nvSpPr>
        <p:spPr>
          <a:xfrm>
            <a:off x="6094412" y="1600200"/>
            <a:ext cx="4875530" cy="1600200"/>
          </a:xfrm>
        </p:spPr>
        <p:txBody>
          <a:bodyPr>
            <a:normAutofit lnSpcReduction="10000"/>
          </a:bodyPr>
          <a:lstStyle/>
          <a:p>
            <a:r>
              <a:rPr lang="en-US" dirty="0" smtClean="0"/>
              <a:t>“…the </a:t>
            </a:r>
            <a:r>
              <a:rPr lang="en-US" dirty="0"/>
              <a:t>interface is my most concern. Interface must be simple and easy for user to use. </a:t>
            </a:r>
            <a:r>
              <a:rPr lang="en-US" dirty="0" smtClean="0"/>
              <a:t>“</a:t>
            </a:r>
            <a:endParaRPr lang="en-US" dirty="0"/>
          </a:p>
        </p:txBody>
      </p:sp>
      <p:sp>
        <p:nvSpPr>
          <p:cNvPr id="8" name="Content Placeholder 2"/>
          <p:cNvSpPr txBox="1">
            <a:spLocks/>
          </p:cNvSpPr>
          <p:nvPr/>
        </p:nvSpPr>
        <p:spPr>
          <a:xfrm>
            <a:off x="4037012" y="3352800"/>
            <a:ext cx="4875530" cy="1600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r>
              <a:rPr lang="en-US" dirty="0" smtClean="0"/>
              <a:t>“</a:t>
            </a:r>
            <a:r>
              <a:rPr lang="en-US" dirty="0"/>
              <a:t>Online and connectivity issues arise, no email confirmation </a:t>
            </a:r>
            <a:r>
              <a:rPr lang="en-US" dirty="0" smtClean="0"/>
              <a:t>…”</a:t>
            </a:r>
            <a:endParaRPr lang="en-US" dirty="0"/>
          </a:p>
          <a:p>
            <a:endParaRPr lang="en-US" dirty="0"/>
          </a:p>
        </p:txBody>
      </p:sp>
    </p:spTree>
    <p:extLst>
      <p:ext uri="{BB962C8B-B14F-4D97-AF65-F5344CB8AC3E}">
        <p14:creationId xmlns:p14="http://schemas.microsoft.com/office/powerpoint/2010/main" val="263444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Choices</a:t>
            </a:r>
            <a:endParaRPr lang="en-US" dirty="0"/>
          </a:p>
        </p:txBody>
      </p:sp>
      <p:sp>
        <p:nvSpPr>
          <p:cNvPr id="3" name="Content Placeholder 2"/>
          <p:cNvSpPr>
            <a:spLocks noGrp="1"/>
          </p:cNvSpPr>
          <p:nvPr>
            <p:ph sz="half" idx="1"/>
          </p:nvPr>
        </p:nvSpPr>
        <p:spPr/>
        <p:txBody>
          <a:bodyPr/>
          <a:lstStyle/>
          <a:p>
            <a:r>
              <a:rPr lang="en-US" dirty="0" smtClean="0"/>
              <a:t>Images for items</a:t>
            </a:r>
            <a:endParaRPr lang="en-US" dirty="0"/>
          </a:p>
          <a:p>
            <a:r>
              <a:rPr lang="en-US" dirty="0" smtClean="0"/>
              <a:t>Color Scheme</a:t>
            </a:r>
            <a:endParaRPr lang="en-US" dirty="0"/>
          </a:p>
          <a:p>
            <a:r>
              <a:rPr lang="en-US" dirty="0" smtClean="0"/>
              <a:t>How to Search</a:t>
            </a:r>
            <a:endParaRPr lang="en-US" dirty="0"/>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43758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751012" y="1447798"/>
            <a:ext cx="4875530" cy="816429"/>
          </a:xfrm>
        </p:spPr>
        <p:txBody>
          <a:bodyPr/>
          <a:lstStyle/>
          <a:p>
            <a:r>
              <a:rPr lang="en-US" dirty="0"/>
              <a:t>Old Home Page	</a:t>
            </a:r>
          </a:p>
        </p:txBody>
      </p:sp>
      <p:sp>
        <p:nvSpPr>
          <p:cNvPr id="13" name="Text Placeholder 12"/>
          <p:cNvSpPr>
            <a:spLocks noGrp="1"/>
          </p:cNvSpPr>
          <p:nvPr>
            <p:ph type="body" sz="quarter" idx="3"/>
          </p:nvPr>
        </p:nvSpPr>
        <p:spPr>
          <a:xfrm>
            <a:off x="7542212" y="1498599"/>
            <a:ext cx="4875530" cy="816429"/>
          </a:xfrm>
        </p:spPr>
        <p:txBody>
          <a:bodyPr/>
          <a:lstStyle/>
          <a:p>
            <a:r>
              <a:rPr lang="en-US" dirty="0"/>
              <a:t>New Home Page</a:t>
            </a:r>
          </a:p>
        </p:txBody>
      </p:sp>
      <p:pic>
        <p:nvPicPr>
          <p:cNvPr id="7"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27609" r="30580" b="10084"/>
          <a:stretch/>
        </p:blipFill>
        <p:spPr>
          <a:xfrm>
            <a:off x="1206468" y="2115458"/>
            <a:ext cx="3723118" cy="4742542"/>
          </a:xfrm>
        </p:spPr>
      </p:pic>
      <p:pic>
        <p:nvPicPr>
          <p:cNvPr id="10"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23892" t="1" r="32056" b="6723"/>
          <a:stretch/>
        </p:blipFill>
        <p:spPr>
          <a:xfrm>
            <a:off x="7062233" y="2209800"/>
            <a:ext cx="3705998" cy="4648200"/>
          </a:xfrm>
        </p:spPr>
      </p:pic>
    </p:spTree>
    <p:extLst>
      <p:ext uri="{BB962C8B-B14F-4D97-AF65-F5344CB8AC3E}">
        <p14:creationId xmlns:p14="http://schemas.microsoft.com/office/powerpoint/2010/main" val="12179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Options Page</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207960" y="2362200"/>
            <a:ext cx="6038852" cy="3578578"/>
          </a:xfrm>
        </p:spPr>
      </p:pic>
      <p:sp>
        <p:nvSpPr>
          <p:cNvPr id="13" name="Text Placeholder 12"/>
          <p:cNvSpPr>
            <a:spLocks noGrp="1"/>
          </p:cNvSpPr>
          <p:nvPr>
            <p:ph type="body" sz="quarter" idx="3"/>
          </p:nvPr>
        </p:nvSpPr>
        <p:spPr>
          <a:xfrm>
            <a:off x="7161212" y="1617245"/>
            <a:ext cx="4875530" cy="816429"/>
          </a:xfrm>
        </p:spPr>
        <p:txBody>
          <a:bodyPr/>
          <a:lstStyle/>
          <a:p>
            <a:r>
              <a:rPr lang="en-US" dirty="0"/>
              <a:t>New Order Options Page</a:t>
            </a:r>
          </a:p>
        </p:txBody>
      </p:sp>
      <p:sp>
        <p:nvSpPr>
          <p:cNvPr id="14" name="Content Placeholder 13"/>
          <p:cNvSpPr>
            <a:spLocks noGrp="1"/>
          </p:cNvSpPr>
          <p:nvPr>
            <p:ph sz="quarter" idx="4"/>
          </p:nvPr>
        </p:nvSpPr>
        <p:spPr>
          <a:xfrm>
            <a:off x="6750845" y="2433674"/>
            <a:ext cx="4875530" cy="3759199"/>
          </a:xfrm>
        </p:spPr>
        <p:txBody>
          <a:bodyPr/>
          <a:lstStyle/>
          <a:p>
            <a:r>
              <a:rPr lang="en-US" dirty="0"/>
              <a:t>Get from Nguyen</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4064" b="10203"/>
          <a:stretch/>
        </p:blipFill>
        <p:spPr>
          <a:xfrm>
            <a:off x="6246812" y="2386726"/>
            <a:ext cx="5863052" cy="3252074"/>
          </a:xfrm>
          <a:prstGeom prst="rect">
            <a:avLst/>
          </a:prstGeom>
        </p:spPr>
      </p:pic>
    </p:spTree>
    <p:extLst>
      <p:ext uri="{BB962C8B-B14F-4D97-AF65-F5344CB8AC3E}">
        <p14:creationId xmlns:p14="http://schemas.microsoft.com/office/powerpoint/2010/main" val="144615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598612" y="1447798"/>
            <a:ext cx="4875530" cy="816429"/>
          </a:xfrm>
        </p:spPr>
        <p:txBody>
          <a:bodyPr/>
          <a:lstStyle/>
          <a:p>
            <a:r>
              <a:rPr lang="en-US" dirty="0"/>
              <a:t>Old Regular </a:t>
            </a:r>
            <a:r>
              <a:rPr lang="en-US" dirty="0">
                <a:solidFill>
                  <a:srgbClr val="679015"/>
                </a:solidFill>
              </a:rPr>
              <a:t>Orde</a:t>
            </a:r>
            <a:r>
              <a:rPr lang="en-US" dirty="0"/>
              <a:t>r Page</a:t>
            </a:r>
          </a:p>
        </p:txBody>
      </p:sp>
      <p:sp>
        <p:nvSpPr>
          <p:cNvPr id="13" name="Text Placeholder 12"/>
          <p:cNvSpPr>
            <a:spLocks noGrp="1"/>
          </p:cNvSpPr>
          <p:nvPr>
            <p:ph type="body" sz="quarter" idx="3"/>
          </p:nvPr>
        </p:nvSpPr>
        <p:spPr>
          <a:xfrm>
            <a:off x="7085012" y="1498599"/>
            <a:ext cx="4875530" cy="816429"/>
          </a:xfrm>
        </p:spPr>
        <p:txBody>
          <a:bodyPr/>
          <a:lstStyle/>
          <a:p>
            <a:r>
              <a:rPr lang="en-US" dirty="0"/>
              <a:t>Old Special Order Page</a:t>
            </a:r>
          </a:p>
        </p:txBody>
      </p:sp>
      <p:pic>
        <p:nvPicPr>
          <p:cNvPr id="5" name="Content Placeholder 4"/>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13448" t="15726" r="37089" b="9274"/>
          <a:stretch/>
        </p:blipFill>
        <p:spPr>
          <a:xfrm>
            <a:off x="1141412" y="2133598"/>
            <a:ext cx="4936358" cy="4435570"/>
          </a:xfrm>
        </p:spPr>
      </p:pic>
      <p:pic>
        <p:nvPicPr>
          <p:cNvPr id="6" name="Content Placeholder 5"/>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0267" t="16622" r="35398" b="9892"/>
          <a:stretch/>
        </p:blipFill>
        <p:spPr>
          <a:xfrm>
            <a:off x="7236142" y="2133598"/>
            <a:ext cx="3472096" cy="4403634"/>
          </a:xfrm>
        </p:spPr>
      </p:pic>
    </p:spTree>
    <p:extLst>
      <p:ext uri="{BB962C8B-B14F-4D97-AF65-F5344CB8AC3E}">
        <p14:creationId xmlns:p14="http://schemas.microsoft.com/office/powerpoint/2010/main" val="376492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379" t="29403" r="4197" b="14346"/>
          <a:stretch/>
        </p:blipFill>
        <p:spPr>
          <a:xfrm>
            <a:off x="682581" y="2133600"/>
            <a:ext cx="10823663" cy="3903616"/>
          </a:xfrm>
          <a:prstGeom prst="rect">
            <a:avLst/>
          </a:prstGeom>
        </p:spPr>
      </p:pic>
      <p:sp>
        <p:nvSpPr>
          <p:cNvPr id="4" name="Text Placeholder 12"/>
          <p:cNvSpPr txBox="1">
            <a:spLocks/>
          </p:cNvSpPr>
          <p:nvPr/>
        </p:nvSpPr>
        <p:spPr>
          <a:xfrm>
            <a:off x="3656647" y="1600200"/>
            <a:ext cx="4875530" cy="816429"/>
          </a:xfrm>
          <a:prstGeom prst="rect">
            <a:avLst/>
          </a:prstGeom>
        </p:spPr>
        <p:txBody>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r>
              <a:rPr lang="en-US" dirty="0" smtClean="0">
                <a:solidFill>
                  <a:srgbClr val="679015"/>
                </a:solidFill>
              </a:rPr>
              <a:t>New </a:t>
            </a:r>
            <a:r>
              <a:rPr lang="en-US" dirty="0">
                <a:solidFill>
                  <a:srgbClr val="679015"/>
                </a:solidFill>
              </a:rPr>
              <a:t>“Create Order” page</a:t>
            </a:r>
          </a:p>
        </p:txBody>
      </p:sp>
    </p:spTree>
    <p:extLst>
      <p:ext uri="{BB962C8B-B14F-4D97-AF65-F5344CB8AC3E}">
        <p14:creationId xmlns:p14="http://schemas.microsoft.com/office/powerpoint/2010/main" val="242988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History Page	</a:t>
            </a:r>
          </a:p>
        </p:txBody>
      </p:sp>
      <p:sp>
        <p:nvSpPr>
          <p:cNvPr id="13" name="Text Placeholder 12"/>
          <p:cNvSpPr>
            <a:spLocks noGrp="1"/>
          </p:cNvSpPr>
          <p:nvPr>
            <p:ph type="body" sz="quarter" idx="3"/>
          </p:nvPr>
        </p:nvSpPr>
        <p:spPr>
          <a:xfrm>
            <a:off x="6728158" y="1590563"/>
            <a:ext cx="4875530" cy="816429"/>
          </a:xfrm>
        </p:spPr>
        <p:txBody>
          <a:bodyPr/>
          <a:lstStyle/>
          <a:p>
            <a:r>
              <a:rPr lang="en-US" dirty="0"/>
              <a:t>New Order History Page</a:t>
            </a:r>
          </a:p>
        </p:txBody>
      </p:sp>
      <p:pic>
        <p:nvPicPr>
          <p:cNvPr id="3"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37622" t="23104" r="12851" b="24130"/>
          <a:stretch/>
        </p:blipFill>
        <p:spPr>
          <a:xfrm>
            <a:off x="219028" y="2416629"/>
            <a:ext cx="5646784" cy="3565214"/>
          </a:xfrm>
        </p:spPr>
      </p:pic>
      <p:pic>
        <p:nvPicPr>
          <p:cNvPr id="4"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6454" t="25427" r="14897" b="20737"/>
          <a:stretch/>
        </p:blipFill>
        <p:spPr>
          <a:xfrm>
            <a:off x="6094412" y="2406992"/>
            <a:ext cx="5509276" cy="3612808"/>
          </a:xfrm>
        </p:spPr>
      </p:pic>
    </p:spTree>
    <p:extLst>
      <p:ext uri="{BB962C8B-B14F-4D97-AF65-F5344CB8AC3E}">
        <p14:creationId xmlns:p14="http://schemas.microsoft.com/office/powerpoint/2010/main" val="98612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Considerations</a:t>
            </a:r>
            <a:endParaRPr lang="en-US" dirty="0"/>
          </a:p>
        </p:txBody>
      </p:sp>
      <p:sp>
        <p:nvSpPr>
          <p:cNvPr id="3" name="Content Placeholder 2"/>
          <p:cNvSpPr>
            <a:spLocks noGrp="1"/>
          </p:cNvSpPr>
          <p:nvPr>
            <p:ph idx="1"/>
          </p:nvPr>
        </p:nvSpPr>
        <p:spPr>
          <a:xfrm>
            <a:off x="760414" y="1752600"/>
            <a:ext cx="10209529" cy="4572000"/>
          </a:xfrm>
        </p:spPr>
        <p:txBody>
          <a:bodyPr>
            <a:normAutofit/>
          </a:bodyPr>
          <a:lstStyle/>
          <a:p>
            <a:r>
              <a:rPr lang="en-US" dirty="0"/>
              <a:t>Add functionality to System Options.</a:t>
            </a:r>
          </a:p>
          <a:p>
            <a:endParaRPr lang="en-US" dirty="0"/>
          </a:p>
          <a:p>
            <a:r>
              <a:rPr lang="en-US" dirty="0"/>
              <a:t>Add support options for the user (phone number to call, email)</a:t>
            </a:r>
          </a:p>
          <a:p>
            <a:endParaRPr lang="en-US" dirty="0"/>
          </a:p>
          <a:p>
            <a:r>
              <a:rPr lang="en-US" dirty="0"/>
              <a:t>Make the system responsive.</a:t>
            </a:r>
          </a:p>
          <a:p>
            <a:endParaRPr lang="en-US" dirty="0"/>
          </a:p>
          <a:p>
            <a:r>
              <a:rPr lang="en-US" dirty="0"/>
              <a:t>Add functionality so that an item can be automatically ordered without sending an order manually.</a:t>
            </a:r>
          </a:p>
          <a:p>
            <a:endParaRPr lang="en-US" dirty="0"/>
          </a:p>
        </p:txBody>
      </p:sp>
    </p:spTree>
    <p:extLst>
      <p:ext uri="{BB962C8B-B14F-4D97-AF65-F5344CB8AC3E}">
        <p14:creationId xmlns:p14="http://schemas.microsoft.com/office/powerpoint/2010/main" val="329433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smtClean="0"/>
              <a:t>What is the system, and how does it do it?</a:t>
            </a:r>
            <a:endParaRPr lang="en-US" dirty="0"/>
          </a:p>
        </p:txBody>
      </p:sp>
      <p:sp>
        <p:nvSpPr>
          <p:cNvPr id="6" name="Content Placeholder 5"/>
          <p:cNvSpPr>
            <a:spLocks noGrp="1"/>
          </p:cNvSpPr>
          <p:nvPr>
            <p:ph idx="1"/>
          </p:nvPr>
        </p:nvSpPr>
        <p:spPr>
          <a:xfrm>
            <a:off x="1218883" y="1639389"/>
            <a:ext cx="9751060" cy="4572000"/>
          </a:xfrm>
        </p:spPr>
        <p:txBody>
          <a:bodyPr/>
          <a:lstStyle/>
          <a:p>
            <a:r>
              <a:rPr lang="en-US" dirty="0" smtClean="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smtClean="0"/>
          </a:p>
          <a:p>
            <a:endParaRPr lang="en-US" dirty="0" smtClean="0"/>
          </a:p>
        </p:txBody>
      </p:sp>
    </p:spTree>
    <p:extLst>
      <p:ext uri="{BB962C8B-B14F-4D97-AF65-F5344CB8AC3E}">
        <p14:creationId xmlns:p14="http://schemas.microsoft.com/office/powerpoint/2010/main" val="204134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smtClean="0"/>
              <a:t>What is the system, and how does it do it?</a:t>
            </a:r>
            <a:endParaRPr lang="en-US" dirty="0"/>
          </a:p>
        </p:txBody>
      </p:sp>
      <p:sp>
        <p:nvSpPr>
          <p:cNvPr id="6" name="Content Placeholder 5"/>
          <p:cNvSpPr>
            <a:spLocks noGrp="1"/>
          </p:cNvSpPr>
          <p:nvPr>
            <p:ph idx="1"/>
          </p:nvPr>
        </p:nvSpPr>
        <p:spPr>
          <a:xfrm>
            <a:off x="1218883" y="1639389"/>
            <a:ext cx="9751060" cy="4572000"/>
          </a:xfrm>
        </p:spPr>
        <p:txBody>
          <a:bodyPr/>
          <a:lstStyle/>
          <a:p>
            <a:r>
              <a:rPr lang="en-US" dirty="0" smtClean="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smtClean="0"/>
          </a:p>
          <a:p>
            <a:endParaRPr lang="en-US" dirty="0" smtClean="0"/>
          </a:p>
          <a:p>
            <a:endParaRPr lang="en-US" dirty="0" smtClean="0"/>
          </a:p>
          <a:p>
            <a:r>
              <a:rPr lang="en-US" dirty="0" smtClean="0"/>
              <a:t>How does the system allow you to complete the objective?</a:t>
            </a:r>
          </a:p>
        </p:txBody>
      </p:sp>
    </p:spTree>
    <p:extLst>
      <p:ext uri="{BB962C8B-B14F-4D97-AF65-F5344CB8AC3E}">
        <p14:creationId xmlns:p14="http://schemas.microsoft.com/office/powerpoint/2010/main" val="344512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152400"/>
            <a:ext cx="9751060" cy="1676400"/>
          </a:xfrm>
        </p:spPr>
        <p:txBody>
          <a:bodyPr/>
          <a:lstStyle/>
          <a:p>
            <a:r>
              <a:rPr lang="en-US" dirty="0" smtClean="0"/>
              <a:t>Problem: Making a restaurant backend ordering system</a:t>
            </a:r>
            <a:endParaRPr lang="en-US" dirty="0"/>
          </a:p>
        </p:txBody>
      </p:sp>
      <p:sp>
        <p:nvSpPr>
          <p:cNvPr id="7" name="Content Placeholder 6"/>
          <p:cNvSpPr>
            <a:spLocks noGrp="1"/>
          </p:cNvSpPr>
          <p:nvPr>
            <p:ph idx="1"/>
          </p:nvPr>
        </p:nvSpPr>
        <p:spPr>
          <a:xfrm>
            <a:off x="1218883" y="1828800"/>
            <a:ext cx="9751060" cy="4343400"/>
          </a:xfrm>
        </p:spPr>
        <p:txBody>
          <a:bodyPr/>
          <a:lstStyle/>
          <a:p>
            <a:r>
              <a:rPr lang="en-US" dirty="0" smtClean="0"/>
              <a:t>Restaurant Backend Ordering:</a:t>
            </a:r>
            <a:endParaRPr lang="en-US" dirty="0"/>
          </a:p>
          <a:p>
            <a:pPr lvl="1"/>
            <a:r>
              <a:rPr lang="en-US" dirty="0" smtClean="0"/>
              <a:t>Regular and Special Supplies</a:t>
            </a:r>
          </a:p>
          <a:p>
            <a:pPr lvl="1"/>
            <a:r>
              <a:rPr lang="en-US" dirty="0"/>
              <a:t>C</a:t>
            </a:r>
            <a:r>
              <a:rPr lang="en-US" dirty="0" smtClean="0"/>
              <a:t>urrent order</a:t>
            </a:r>
          </a:p>
          <a:p>
            <a:pPr lvl="1"/>
            <a:r>
              <a:rPr lang="en-US" dirty="0" smtClean="0"/>
              <a:t>History</a:t>
            </a:r>
          </a:p>
          <a:p>
            <a:pPr lvl="1"/>
            <a:r>
              <a:rPr lang="en-US" dirty="0" smtClean="0"/>
              <a:t>Options (Order Settings)</a:t>
            </a:r>
          </a:p>
          <a:p>
            <a:pPr lvl="1"/>
            <a:r>
              <a:rPr lang="en-US" dirty="0" smtClean="0"/>
              <a:t>Login page (registered customer)</a:t>
            </a:r>
          </a:p>
        </p:txBody>
      </p:sp>
      <p:sp>
        <p:nvSpPr>
          <p:cNvPr id="9" name="Right Brace 8"/>
          <p:cNvSpPr/>
          <p:nvPr/>
        </p:nvSpPr>
        <p:spPr>
          <a:xfrm>
            <a:off x="6399211" y="2438400"/>
            <a:ext cx="1066800" cy="2286000"/>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7466012" y="3274367"/>
            <a:ext cx="2286000" cy="461665"/>
          </a:xfrm>
          <a:prstGeom prst="rect">
            <a:avLst/>
          </a:prstGeom>
          <a:noFill/>
        </p:spPr>
        <p:txBody>
          <a:bodyPr wrap="square" rtlCol="0">
            <a:spAutoFit/>
          </a:bodyPr>
          <a:lstStyle/>
          <a:p>
            <a:r>
              <a:rPr lang="en-US" dirty="0" smtClean="0">
                <a:solidFill>
                  <a:schemeClr val="accent4"/>
                </a:solidFill>
              </a:rPr>
              <a:t>5 Primary Tasks</a:t>
            </a:r>
            <a:endParaRPr lang="en-US" dirty="0">
              <a:solidFill>
                <a:schemeClr val="accent4"/>
              </a:solidFill>
            </a:endParaRPr>
          </a:p>
        </p:txBody>
      </p:sp>
    </p:spTree>
    <p:extLst>
      <p:ext uri="{BB962C8B-B14F-4D97-AF65-F5344CB8AC3E}">
        <p14:creationId xmlns:p14="http://schemas.microsoft.com/office/powerpoint/2010/main" val="416968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6978" y="152400"/>
            <a:ext cx="9751060" cy="1295400"/>
          </a:xfrm>
        </p:spPr>
        <p:txBody>
          <a:bodyPr/>
          <a:lstStyle/>
          <a:p>
            <a:r>
              <a:rPr lang="en-US" dirty="0" smtClean="0"/>
              <a:t>Issues &amp; Solutions</a:t>
            </a:r>
            <a:endParaRPr lang="en-US" dirty="0"/>
          </a:p>
        </p:txBody>
      </p:sp>
      <p:graphicFrame>
        <p:nvGraphicFramePr>
          <p:cNvPr id="8" name="Content Placeholder 7"/>
          <p:cNvGraphicFramePr>
            <a:graphicFrameLocks noGrp="1"/>
          </p:cNvGraphicFramePr>
          <p:nvPr>
            <p:ph idx="1"/>
          </p:nvPr>
        </p:nvGraphicFramePr>
        <p:xfrm>
          <a:off x="1219200" y="1600200"/>
          <a:ext cx="9750426" cy="2743200"/>
        </p:xfrm>
        <a:graphic>
          <a:graphicData uri="http://schemas.openxmlformats.org/drawingml/2006/table">
            <a:tbl>
              <a:tblPr firstRow="1" bandRow="1">
                <a:tableStyleId>{00A15C55-8517-42AA-B614-E9B94910E393}</a:tableStyleId>
              </a:tblPr>
              <a:tblGrid>
                <a:gridCol w="4875213">
                  <a:extLst>
                    <a:ext uri="{9D8B030D-6E8A-4147-A177-3AD203B41FA5}">
                      <a16:colId xmlns:a16="http://schemas.microsoft.com/office/drawing/2014/main" val="491397027"/>
                    </a:ext>
                  </a:extLst>
                </a:gridCol>
                <a:gridCol w="4875213">
                  <a:extLst>
                    <a:ext uri="{9D8B030D-6E8A-4147-A177-3AD203B41FA5}">
                      <a16:colId xmlns:a16="http://schemas.microsoft.com/office/drawing/2014/main" val="2139729847"/>
                    </a:ext>
                  </a:extLst>
                </a:gridCol>
              </a:tblGrid>
              <a:tr h="370840">
                <a:tc>
                  <a:txBody>
                    <a:bodyPr/>
                    <a:lstStyle/>
                    <a:p>
                      <a:r>
                        <a:rPr lang="en-US" dirty="0" smtClean="0"/>
                        <a:t>Issues</a:t>
                      </a:r>
                      <a:endParaRPr lang="en-US" dirty="0"/>
                    </a:p>
                  </a:txBody>
                  <a:tcPr/>
                </a:tc>
                <a:tc>
                  <a:txBody>
                    <a:bodyPr/>
                    <a:lstStyle/>
                    <a:p>
                      <a:r>
                        <a:rPr lang="en-US" dirty="0" smtClean="0"/>
                        <a:t>Solutions</a:t>
                      </a:r>
                      <a:endParaRPr lang="en-US" dirty="0"/>
                    </a:p>
                  </a:txBody>
                  <a:tcPr/>
                </a:tc>
                <a:extLst>
                  <a:ext uri="{0D108BD9-81ED-4DB2-BD59-A6C34878D82A}">
                    <a16:rowId xmlns:a16="http://schemas.microsoft.com/office/drawing/2014/main" val="4225788121"/>
                  </a:ext>
                </a:extLst>
              </a:tr>
              <a:tr h="370840">
                <a:tc>
                  <a:txBody>
                    <a:bodyPr/>
                    <a:lstStyle/>
                    <a:p>
                      <a:r>
                        <a:rPr lang="en-US" dirty="0" smtClean="0"/>
                        <a:t>Big image in</a:t>
                      </a:r>
                      <a:r>
                        <a:rPr lang="en-US" baseline="0" dirty="0" smtClean="0"/>
                        <a:t> the login page</a:t>
                      </a:r>
                      <a:endParaRPr lang="en-US" dirty="0"/>
                    </a:p>
                  </a:txBody>
                  <a:tcPr/>
                </a:tc>
                <a:tc>
                  <a:txBody>
                    <a:bodyPr/>
                    <a:lstStyle/>
                    <a:p>
                      <a:r>
                        <a:rPr lang="en-US" dirty="0" smtClean="0"/>
                        <a:t>Removed</a:t>
                      </a:r>
                      <a:endParaRPr lang="en-US" dirty="0"/>
                    </a:p>
                  </a:txBody>
                  <a:tcPr/>
                </a:tc>
                <a:extLst>
                  <a:ext uri="{0D108BD9-81ED-4DB2-BD59-A6C34878D82A}">
                    <a16:rowId xmlns:a16="http://schemas.microsoft.com/office/drawing/2014/main" val="1369018421"/>
                  </a:ext>
                </a:extLst>
              </a:tr>
              <a:tr h="370840">
                <a:tc>
                  <a:txBody>
                    <a:bodyPr/>
                    <a:lstStyle/>
                    <a:p>
                      <a:r>
                        <a:rPr lang="en-US" dirty="0" smtClean="0"/>
                        <a:t>No pricing information</a:t>
                      </a:r>
                      <a:endParaRPr lang="en-US" dirty="0"/>
                    </a:p>
                  </a:txBody>
                  <a:tcPr/>
                </a:tc>
                <a:tc>
                  <a:txBody>
                    <a:bodyPr/>
                    <a:lstStyle/>
                    <a:p>
                      <a:r>
                        <a:rPr lang="en-US" dirty="0" smtClean="0"/>
                        <a:t>Added</a:t>
                      </a:r>
                      <a:endParaRPr lang="en-US" dirty="0"/>
                    </a:p>
                  </a:txBody>
                  <a:tcPr/>
                </a:tc>
                <a:extLst>
                  <a:ext uri="{0D108BD9-81ED-4DB2-BD59-A6C34878D82A}">
                    <a16:rowId xmlns:a16="http://schemas.microsoft.com/office/drawing/2014/main" val="379841195"/>
                  </a:ext>
                </a:extLst>
              </a:tr>
              <a:tr h="370840">
                <a:tc>
                  <a:txBody>
                    <a:bodyPr/>
                    <a:lstStyle/>
                    <a:p>
                      <a:r>
                        <a:rPr lang="en-US" dirty="0" smtClean="0"/>
                        <a:t>The box</a:t>
                      </a:r>
                      <a:r>
                        <a:rPr lang="en-US" baseline="0" dirty="0" smtClean="0"/>
                        <a:t> holding items is small</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2220372000"/>
                  </a:ext>
                </a:extLst>
              </a:tr>
              <a:tr h="370840">
                <a:tc>
                  <a:txBody>
                    <a:bodyPr/>
                    <a:lstStyle/>
                    <a:p>
                      <a:r>
                        <a:rPr lang="en-US" dirty="0" smtClean="0"/>
                        <a:t>Unhide</a:t>
                      </a:r>
                      <a:r>
                        <a:rPr lang="en-US" baseline="0" dirty="0" smtClean="0"/>
                        <a:t> password </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2754627467"/>
                  </a:ext>
                </a:extLst>
              </a:tr>
              <a:tr h="370840">
                <a:tc>
                  <a:txBody>
                    <a:bodyPr/>
                    <a:lstStyle/>
                    <a:p>
                      <a:r>
                        <a:rPr lang="en-US" dirty="0" smtClean="0"/>
                        <a:t>Functions working incorrectly</a:t>
                      </a:r>
                      <a:endParaRPr lang="en-US" dirty="0"/>
                    </a:p>
                  </a:txBody>
                  <a:tcPr/>
                </a:tc>
                <a:tc>
                  <a:txBody>
                    <a:bodyPr/>
                    <a:lstStyle/>
                    <a:p>
                      <a:r>
                        <a:rPr lang="en-US" dirty="0" smtClean="0"/>
                        <a:t>Fixed</a:t>
                      </a:r>
                      <a:endParaRPr lang="en-US" dirty="0"/>
                    </a:p>
                  </a:txBody>
                  <a:tcPr/>
                </a:tc>
                <a:extLst>
                  <a:ext uri="{0D108BD9-81ED-4DB2-BD59-A6C34878D82A}">
                    <a16:rowId xmlns:a16="http://schemas.microsoft.com/office/drawing/2014/main" val="4138647148"/>
                  </a:ext>
                </a:extLst>
              </a:tr>
            </a:tbl>
          </a:graphicData>
        </a:graphic>
      </p:graphicFrame>
    </p:spTree>
    <p:extLst>
      <p:ext uri="{BB962C8B-B14F-4D97-AF65-F5344CB8AC3E}">
        <p14:creationId xmlns:p14="http://schemas.microsoft.com/office/powerpoint/2010/main" val="50887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812" y="845820"/>
            <a:ext cx="4062846" cy="52578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4012" y="845820"/>
            <a:ext cx="4003964" cy="5181600"/>
          </a:xfrm>
          <a:prstGeom prst="rect">
            <a:avLst/>
          </a:prstGeom>
        </p:spPr>
      </p:pic>
    </p:spTree>
    <p:extLst>
      <p:ext uri="{BB962C8B-B14F-4D97-AF65-F5344CB8AC3E}">
        <p14:creationId xmlns:p14="http://schemas.microsoft.com/office/powerpoint/2010/main" val="407693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457200"/>
            <a:ext cx="4249882" cy="5499847"/>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3812" y="457200"/>
            <a:ext cx="4343400" cy="5620871"/>
          </a:xfrm>
          <a:prstGeom prst="rect">
            <a:avLst/>
          </a:prstGeom>
        </p:spPr>
      </p:pic>
    </p:spTree>
    <p:extLst>
      <p:ext uri="{BB962C8B-B14F-4D97-AF65-F5344CB8AC3E}">
        <p14:creationId xmlns:p14="http://schemas.microsoft.com/office/powerpoint/2010/main" val="331008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914400"/>
            <a:ext cx="3868882" cy="5006788"/>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0012" y="914399"/>
            <a:ext cx="3886200" cy="5029199"/>
          </a:xfrm>
          <a:prstGeom prst="rect">
            <a:avLst/>
          </a:prstGeom>
        </p:spPr>
      </p:pic>
    </p:spTree>
    <p:extLst>
      <p:ext uri="{BB962C8B-B14F-4D97-AF65-F5344CB8AC3E}">
        <p14:creationId xmlns:p14="http://schemas.microsoft.com/office/powerpoint/2010/main" val="4220451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3412" y="838200"/>
            <a:ext cx="4121727" cy="5334000"/>
          </a:xfrm>
          <a:prstGeom prst="rect">
            <a:avLst/>
          </a:prstGeom>
        </p:spPr>
      </p:pic>
    </p:spTree>
    <p:extLst>
      <p:ext uri="{BB962C8B-B14F-4D97-AF65-F5344CB8AC3E}">
        <p14:creationId xmlns:p14="http://schemas.microsoft.com/office/powerpoint/2010/main" val="2747873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ooking 16x9">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ppt/theme/theme3.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FB14945D-DABB-422F-9B28-D299995C9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8942AA-0721-4324-BC2C-A3CB43F24E71}">
  <ds:schemaRefs>
    <ds:schemaRef ds:uri="http://schemas.microsoft.com/sharepoint/v3/contenttype/forms"/>
  </ds:schemaRefs>
</ds:datastoreItem>
</file>

<file path=customXml/itemProps3.xml><?xml version="1.0" encoding="utf-8"?>
<ds:datastoreItem xmlns:ds="http://schemas.openxmlformats.org/officeDocument/2006/customXml" ds:itemID="{5E700CCB-20BA-4760-AB9F-AC3B63ED32E0}">
  <ds:schemaRef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40262f94-9f35-4ac3-9a90-690165a166b7"/>
    <ds:schemaRef ds:uri="a4f35948-e619-41b3-aa29-22878b09cfd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Fresh food presentation (widescreen)</Template>
  <TotalTime>130</TotalTime>
  <Words>1081</Words>
  <Application>Microsoft Office PowerPoint</Application>
  <PresentationFormat>Custom</PresentationFormat>
  <Paragraphs>113</Paragraphs>
  <Slides>17</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Constantia</vt:lpstr>
      <vt:lpstr>Cooking 16x9</vt:lpstr>
      <vt:lpstr>Restaurant Ordering System</vt:lpstr>
      <vt:lpstr>What is the system, and how does it do it?</vt:lpstr>
      <vt:lpstr>What is the system, and how does it do it?</vt:lpstr>
      <vt:lpstr>Problem: Making a restaurant backend ordering system</vt:lpstr>
      <vt:lpstr>Issues &amp; Solutions</vt:lpstr>
      <vt:lpstr>PowerPoint Presentation</vt:lpstr>
      <vt:lpstr>PowerPoint Presentation</vt:lpstr>
      <vt:lpstr>PowerPoint Presentation</vt:lpstr>
      <vt:lpstr>PowerPoint Presentation</vt:lpstr>
      <vt:lpstr>Key Interview Points</vt:lpstr>
      <vt:lpstr>Design Choices</vt:lpstr>
      <vt:lpstr>Prototype Version 1 vs. Prototype Version 2</vt:lpstr>
      <vt:lpstr>Prototype Version 1 vs. Prototype Version 2</vt:lpstr>
      <vt:lpstr>Prototype Version 1 vs. Prototype Version 2</vt:lpstr>
      <vt:lpstr>Prototype Version 1 vs. Prototype Version 2</vt:lpstr>
      <vt:lpstr>Prototype Version 1 vs. Prototype Version 2</vt:lpstr>
      <vt:lpstr>Future Considerations</vt:lpstr>
    </vt:vector>
  </TitlesOfParts>
  <Company>SAIT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Calder Trombley</dc:creator>
  <cp:lastModifiedBy>Shawn Kaldenbach</cp:lastModifiedBy>
  <cp:revision>14</cp:revision>
  <dcterms:created xsi:type="dcterms:W3CDTF">2019-04-09T17:14:52Z</dcterms:created>
  <dcterms:modified xsi:type="dcterms:W3CDTF">2019-04-10T21:40:58Z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